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4316" r:id="rId1"/>
  </p:sldMasterIdLst>
  <p:notesMasterIdLst>
    <p:notesMasterId r:id="rId14"/>
  </p:notesMasterIdLst>
  <p:sldIdLst>
    <p:sldId id="339" r:id="rId2"/>
    <p:sldId id="256" r:id="rId3"/>
    <p:sldId id="307" r:id="rId4"/>
    <p:sldId id="320" r:id="rId5"/>
    <p:sldId id="293" r:id="rId6"/>
    <p:sldId id="420" r:id="rId7"/>
    <p:sldId id="417" r:id="rId8"/>
    <p:sldId id="424" r:id="rId9"/>
    <p:sldId id="423" r:id="rId10"/>
    <p:sldId id="260" r:id="rId11"/>
    <p:sldId id="353" r:id="rId12"/>
    <p:sldId id="415" r:id="rId13"/>
  </p:sldIdLst>
  <p:sldSz cx="9144000" cy="6858000" type="screen4x3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Verdan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Verdan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Verdan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Verdan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Verdana" pitchFamily="34" charset="0"/>
        <a:ea typeface="+mn-ea"/>
        <a:cs typeface="Arial" charset="0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Verdana" pitchFamily="34" charset="0"/>
        <a:ea typeface="+mn-ea"/>
        <a:cs typeface="Arial" charset="0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Verdana" pitchFamily="34" charset="0"/>
        <a:ea typeface="+mn-ea"/>
        <a:cs typeface="Arial" charset="0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Verdana" pitchFamily="34" charset="0"/>
        <a:ea typeface="+mn-ea"/>
        <a:cs typeface="Arial" charset="0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Verdana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chemeClr val="tx1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0"/>
      </p:ext>
    </p:extLst>
  </p:showPr>
  <p:clrMru>
    <a:srgbClr val="00FFCC"/>
    <a:srgbClr val="99FF99"/>
    <a:srgbClr val="FF3399"/>
    <a:srgbClr val="9272FA"/>
    <a:srgbClr val="FF0066"/>
    <a:srgbClr val="3E08EC"/>
    <a:srgbClr val="5B25E3"/>
    <a:srgbClr val="3607CD"/>
    <a:srgbClr val="009900"/>
    <a:srgbClr val="9E7EE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27F97BB-C833-4FB7-BDE5-3F7075034690}" styleName="Style à thème 2 - Accentuation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75DCB02-9BB8-47FD-8907-85C794F793BA}" styleName="Style à thème 1 - Accentuation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Style à thème 1 - Accentuation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8603FDC-E32A-4AB5-989C-0864C3EAD2B8}" styleName="Style à thème 2 - Accentuation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7AC3CCA-C797-4891-BE02-D94E43425B78}" styleName="Style moye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2838BEF-8BB2-4498-84A7-C5851F593DF1}" styleName="Style moyen 4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Style à thème 1 - Accentuation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94" autoAdjust="0"/>
    <p:restoredTop sz="98776" autoAdjust="0"/>
  </p:normalViewPr>
  <p:slideViewPr>
    <p:cSldViewPr>
      <p:cViewPr>
        <p:scale>
          <a:sx n="70" d="100"/>
          <a:sy n="70" d="100"/>
        </p:scale>
        <p:origin x="-486" y="-8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400" d="100"/>
        <a:sy n="400" d="100"/>
      </p:scale>
      <p:origin x="0" y="0"/>
    </p:cViewPr>
  </p:notesTextViewPr>
  <p:sorterViewPr>
    <p:cViewPr>
      <p:scale>
        <a:sx n="66" d="100"/>
        <a:sy n="66" d="100"/>
      </p:scale>
      <p:origin x="0" y="10"/>
    </p:cViewPr>
  </p:sorterViewPr>
  <p:notesViewPr>
    <p:cSldViewPr>
      <p:cViewPr varScale="1">
        <p:scale>
          <a:sx n="60" d="100"/>
          <a:sy n="60" d="100"/>
        </p:scale>
        <p:origin x="-2490" y="-72"/>
      </p:cViewPr>
      <p:guideLst>
        <p:guide orient="horz" pos="3224"/>
        <p:guide pos="2236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I:\BANVILLE\AS-UNSS%202018-2019\RAPPORTS%20-%20AG%202018\Evolution%20%25%20lic%20depui%2091-oct%202014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J:\1-%20AS-UNSS%202020-2021\AG%20AS\Evolution%20%25%20lic%20depui%2091-oct%202019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J:\1-%20AS-UNSS%202020-2021\AG%20AS\Evolution%20%25%20lic%20depui%2091-oct%202019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style val="44"/>
  <c:chart>
    <c:autoTitleDeleted val="1"/>
    <c:plotArea>
      <c:layout/>
      <c:barChart>
        <c:barDir val="col"/>
        <c:grouping val="clustered"/>
        <c:dLbls>
          <c:showVal val="1"/>
        </c:dLbls>
        <c:overlap val="-25"/>
        <c:axId val="106542592"/>
        <c:axId val="106544128"/>
      </c:barChart>
      <c:catAx>
        <c:axId val="106542592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 rot="-2700000" vert="horz"/>
          <a:lstStyle/>
          <a:p>
            <a:pPr>
              <a:defRPr/>
            </a:pPr>
            <a:endParaRPr lang="fr-FR"/>
          </a:p>
        </c:txPr>
        <c:crossAx val="106544128"/>
        <c:crosses val="autoZero"/>
        <c:auto val="1"/>
        <c:lblAlgn val="ctr"/>
        <c:lblOffset val="100"/>
        <c:tickLblSkip val="1"/>
        <c:tickMarkSkip val="1"/>
      </c:catAx>
      <c:valAx>
        <c:axId val="106544128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10654259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fr-FR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FR"/>
  <c:style val="44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Feuil1!$B$41:$AD$41</c:f>
              <c:strCache>
                <c:ptCount val="1"/>
                <c:pt idx="0">
                  <c:v>90/91 91/92 92/93 93/94 94/95 95/96 96/97 97/98 98/99 99/00 00/01 01/02 02/03 03/04 04/05 05/06 06/07 07/08 08/09 09/10 10/11 11/12 12/13 13/14 14/15 15/16 16/17 17/18 18/19</c:v>
                </c:pt>
              </c:strCache>
            </c:strRef>
          </c:tx>
          <c:dLbls>
            <c:txPr>
              <a:bodyPr/>
              <a:lstStyle/>
              <a:p>
                <a:pPr>
                  <a:defRPr sz="1400"/>
                </a:pPr>
                <a:endParaRPr lang="fr-FR"/>
              </a:p>
            </c:txPr>
            <c:showVal val="1"/>
          </c:dLbls>
          <c:cat>
            <c:strRef>
              <c:f>Feuil1!$B$41:$AD$41</c:f>
              <c:strCache>
                <c:ptCount val="29"/>
                <c:pt idx="0">
                  <c:v>90/91</c:v>
                </c:pt>
                <c:pt idx="1">
                  <c:v>91/92</c:v>
                </c:pt>
                <c:pt idx="2">
                  <c:v>92/93</c:v>
                </c:pt>
                <c:pt idx="3">
                  <c:v>93/94</c:v>
                </c:pt>
                <c:pt idx="4">
                  <c:v>94/95</c:v>
                </c:pt>
                <c:pt idx="5">
                  <c:v>95/96</c:v>
                </c:pt>
                <c:pt idx="6">
                  <c:v>96/97</c:v>
                </c:pt>
                <c:pt idx="7">
                  <c:v>97/98</c:v>
                </c:pt>
                <c:pt idx="8">
                  <c:v>98/99</c:v>
                </c:pt>
                <c:pt idx="9">
                  <c:v>99/00</c:v>
                </c:pt>
                <c:pt idx="10">
                  <c:v>00/01</c:v>
                </c:pt>
                <c:pt idx="11">
                  <c:v>01/02</c:v>
                </c:pt>
                <c:pt idx="12">
                  <c:v>02/03</c:v>
                </c:pt>
                <c:pt idx="13">
                  <c:v>03/04</c:v>
                </c:pt>
                <c:pt idx="14">
                  <c:v>04/05</c:v>
                </c:pt>
                <c:pt idx="15">
                  <c:v>05/06</c:v>
                </c:pt>
                <c:pt idx="16">
                  <c:v>06/07</c:v>
                </c:pt>
                <c:pt idx="17">
                  <c:v>07/08</c:v>
                </c:pt>
                <c:pt idx="18">
                  <c:v>08/09</c:v>
                </c:pt>
                <c:pt idx="19">
                  <c:v>09/10</c:v>
                </c:pt>
                <c:pt idx="20">
                  <c:v>10/11</c:v>
                </c:pt>
                <c:pt idx="21">
                  <c:v>11/12</c:v>
                </c:pt>
                <c:pt idx="22">
                  <c:v>12/13</c:v>
                </c:pt>
                <c:pt idx="23">
                  <c:v>13/14</c:v>
                </c:pt>
                <c:pt idx="24">
                  <c:v>14/15</c:v>
                </c:pt>
                <c:pt idx="25">
                  <c:v>15/16</c:v>
                </c:pt>
                <c:pt idx="26">
                  <c:v>16/17</c:v>
                </c:pt>
                <c:pt idx="27">
                  <c:v>17/18</c:v>
                </c:pt>
                <c:pt idx="28">
                  <c:v>18/19</c:v>
                </c:pt>
              </c:strCache>
            </c:strRef>
          </c:cat>
          <c:val>
            <c:numRef>
              <c:f>Feuil1!$B$42:$AD$42</c:f>
              <c:numCache>
                <c:formatCode>General</c:formatCode>
                <c:ptCount val="29"/>
                <c:pt idx="0">
                  <c:v>209</c:v>
                </c:pt>
                <c:pt idx="1">
                  <c:v>180</c:v>
                </c:pt>
                <c:pt idx="2">
                  <c:v>212</c:v>
                </c:pt>
                <c:pt idx="3">
                  <c:v>225</c:v>
                </c:pt>
                <c:pt idx="4">
                  <c:v>213</c:v>
                </c:pt>
                <c:pt idx="5">
                  <c:v>220</c:v>
                </c:pt>
                <c:pt idx="6">
                  <c:v>128</c:v>
                </c:pt>
                <c:pt idx="7">
                  <c:v>208</c:v>
                </c:pt>
                <c:pt idx="8">
                  <c:v>154</c:v>
                </c:pt>
                <c:pt idx="9">
                  <c:v>147</c:v>
                </c:pt>
                <c:pt idx="10">
                  <c:v>134</c:v>
                </c:pt>
                <c:pt idx="11">
                  <c:v>182</c:v>
                </c:pt>
                <c:pt idx="12">
                  <c:v>207</c:v>
                </c:pt>
                <c:pt idx="13">
                  <c:v>169</c:v>
                </c:pt>
                <c:pt idx="14">
                  <c:v>185</c:v>
                </c:pt>
                <c:pt idx="15">
                  <c:v>150</c:v>
                </c:pt>
                <c:pt idx="16">
                  <c:v>221</c:v>
                </c:pt>
                <c:pt idx="17">
                  <c:v>223</c:v>
                </c:pt>
                <c:pt idx="18">
                  <c:v>227</c:v>
                </c:pt>
                <c:pt idx="19">
                  <c:v>199</c:v>
                </c:pt>
                <c:pt idx="20">
                  <c:v>242</c:v>
                </c:pt>
                <c:pt idx="21">
                  <c:v>245</c:v>
                </c:pt>
                <c:pt idx="22">
                  <c:v>228</c:v>
                </c:pt>
                <c:pt idx="23">
                  <c:v>250</c:v>
                </c:pt>
                <c:pt idx="24">
                  <c:v>254</c:v>
                </c:pt>
                <c:pt idx="25">
                  <c:v>219</c:v>
                </c:pt>
                <c:pt idx="26">
                  <c:v>209</c:v>
                </c:pt>
                <c:pt idx="27">
                  <c:v>203</c:v>
                </c:pt>
                <c:pt idx="28">
                  <c:v>233</c:v>
                </c:pt>
              </c:numCache>
            </c:numRef>
          </c:val>
        </c:ser>
        <c:dLbls>
          <c:showVal val="1"/>
        </c:dLbls>
        <c:axId val="107867520"/>
        <c:axId val="108044672"/>
      </c:barChart>
      <c:catAx>
        <c:axId val="107867520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 rot="-2700000" vert="horz"/>
          <a:lstStyle/>
          <a:p>
            <a:pPr>
              <a:defRPr/>
            </a:pPr>
            <a:endParaRPr lang="fr-FR"/>
          </a:p>
        </c:txPr>
        <c:crossAx val="108044672"/>
        <c:crosses val="autoZero"/>
        <c:auto val="1"/>
        <c:lblAlgn val="ctr"/>
        <c:lblOffset val="100"/>
        <c:tickLblSkip val="1"/>
        <c:tickMarkSkip val="1"/>
      </c:catAx>
      <c:valAx>
        <c:axId val="108044672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107867520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fr-FR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FR"/>
  <c:style val="34"/>
  <c:chart>
    <c:autoTitleDeleted val="1"/>
    <c:plotArea>
      <c:layout>
        <c:manualLayout>
          <c:layoutTarget val="inner"/>
          <c:xMode val="edge"/>
          <c:yMode val="edge"/>
          <c:x val="3.4419637189832458E-2"/>
          <c:y val="9.0009000900090036E-2"/>
          <c:w val="0.95235175594782751"/>
          <c:h val="0.72800583995407464"/>
        </c:manualLayout>
      </c:layout>
      <c:barChart>
        <c:barDir val="col"/>
        <c:grouping val="clustered"/>
        <c:ser>
          <c:idx val="0"/>
          <c:order val="0"/>
          <c:tx>
            <c:strRef>
              <c:f>Feuil1!$A$37:$AD$37</c:f>
              <c:strCache>
                <c:ptCount val="1"/>
                <c:pt idx="0">
                  <c:v>Années 90/91 91/92 92/93 93/94 94/95 95/96 96/97 97/98 98/99 99/00 00/01 01/02 02/03 03/04 04/05 05/06 06/07 07/08 08/09 09/10 10/11 11/12 12/13 13/14 14/15 15/16 16/17 17/18 18/19</c:v>
                </c:pt>
              </c:strCache>
            </c:strRef>
          </c:tx>
          <c:dLbls>
            <c:txPr>
              <a:bodyPr/>
              <a:lstStyle/>
              <a:p>
                <a:pPr>
                  <a:defRPr sz="1200">
                    <a:latin typeface="Calibri" pitchFamily="34" charset="0"/>
                    <a:cs typeface="Calibri" pitchFamily="34" charset="0"/>
                  </a:defRPr>
                </a:pPr>
                <a:endParaRPr lang="fr-FR"/>
              </a:p>
            </c:txPr>
            <c:showVal val="1"/>
          </c:dLbls>
          <c:cat>
            <c:strRef>
              <c:f>Feuil1!$B$37:$AD$37</c:f>
              <c:strCache>
                <c:ptCount val="29"/>
                <c:pt idx="0">
                  <c:v>90/91</c:v>
                </c:pt>
                <c:pt idx="1">
                  <c:v>91/92</c:v>
                </c:pt>
                <c:pt idx="2">
                  <c:v>92/93</c:v>
                </c:pt>
                <c:pt idx="3">
                  <c:v>93/94</c:v>
                </c:pt>
                <c:pt idx="4">
                  <c:v>94/95</c:v>
                </c:pt>
                <c:pt idx="5">
                  <c:v>95/96</c:v>
                </c:pt>
                <c:pt idx="6">
                  <c:v>96/97</c:v>
                </c:pt>
                <c:pt idx="7">
                  <c:v>97/98</c:v>
                </c:pt>
                <c:pt idx="8">
                  <c:v>98/99</c:v>
                </c:pt>
                <c:pt idx="9">
                  <c:v>99/00</c:v>
                </c:pt>
                <c:pt idx="10">
                  <c:v>00/01</c:v>
                </c:pt>
                <c:pt idx="11">
                  <c:v>01/02</c:v>
                </c:pt>
                <c:pt idx="12">
                  <c:v>02/03</c:v>
                </c:pt>
                <c:pt idx="13">
                  <c:v>03/04</c:v>
                </c:pt>
                <c:pt idx="14">
                  <c:v>04/05</c:v>
                </c:pt>
                <c:pt idx="15">
                  <c:v>05/06</c:v>
                </c:pt>
                <c:pt idx="16">
                  <c:v>06/07</c:v>
                </c:pt>
                <c:pt idx="17">
                  <c:v>07/08</c:v>
                </c:pt>
                <c:pt idx="18">
                  <c:v>08/09</c:v>
                </c:pt>
                <c:pt idx="19">
                  <c:v>09/10</c:v>
                </c:pt>
                <c:pt idx="20">
                  <c:v>10/11</c:v>
                </c:pt>
                <c:pt idx="21">
                  <c:v>11/12</c:v>
                </c:pt>
                <c:pt idx="22">
                  <c:v>12/13</c:v>
                </c:pt>
                <c:pt idx="23">
                  <c:v>13/14</c:v>
                </c:pt>
                <c:pt idx="24">
                  <c:v>14/15</c:v>
                </c:pt>
                <c:pt idx="25">
                  <c:v>15/16</c:v>
                </c:pt>
                <c:pt idx="26">
                  <c:v>16/17</c:v>
                </c:pt>
                <c:pt idx="27">
                  <c:v>17/18</c:v>
                </c:pt>
                <c:pt idx="28">
                  <c:v>18/19</c:v>
                </c:pt>
              </c:strCache>
            </c:strRef>
          </c:cat>
          <c:val>
            <c:numRef>
              <c:f>Feuil1!$B$38:$AD$38</c:f>
              <c:numCache>
                <c:formatCode>General</c:formatCode>
                <c:ptCount val="29"/>
                <c:pt idx="0">
                  <c:v>18.25</c:v>
                </c:pt>
                <c:pt idx="1">
                  <c:v>15.14</c:v>
                </c:pt>
                <c:pt idx="2">
                  <c:v>17.59</c:v>
                </c:pt>
                <c:pt idx="3">
                  <c:v>18.079999999999998</c:v>
                </c:pt>
                <c:pt idx="4">
                  <c:v>18.05</c:v>
                </c:pt>
                <c:pt idx="5">
                  <c:v>18.55</c:v>
                </c:pt>
                <c:pt idx="6">
                  <c:v>11.16</c:v>
                </c:pt>
                <c:pt idx="7">
                  <c:v>19.149999999999999</c:v>
                </c:pt>
                <c:pt idx="8">
                  <c:v>15.65</c:v>
                </c:pt>
                <c:pt idx="9" formatCode="0.00">
                  <c:v>14.86</c:v>
                </c:pt>
                <c:pt idx="10" formatCode="0.00">
                  <c:v>13.29</c:v>
                </c:pt>
                <c:pt idx="11" formatCode="0.00">
                  <c:v>18</c:v>
                </c:pt>
                <c:pt idx="12" formatCode="0.00">
                  <c:v>19.8</c:v>
                </c:pt>
                <c:pt idx="13" formatCode="0.00">
                  <c:v>18.37</c:v>
                </c:pt>
                <c:pt idx="14" formatCode="0.00">
                  <c:v>21</c:v>
                </c:pt>
                <c:pt idx="15" formatCode="0.00">
                  <c:v>17.5</c:v>
                </c:pt>
                <c:pt idx="16" formatCode="0.00">
                  <c:v>25</c:v>
                </c:pt>
                <c:pt idx="17" formatCode="0.00">
                  <c:v>25</c:v>
                </c:pt>
                <c:pt idx="18" formatCode="0.00">
                  <c:v>26.5</c:v>
                </c:pt>
                <c:pt idx="19" formatCode="0.00">
                  <c:v>24.4</c:v>
                </c:pt>
                <c:pt idx="20" formatCode="0.00">
                  <c:v>28.37</c:v>
                </c:pt>
                <c:pt idx="21" formatCode="0.00">
                  <c:v>27.25</c:v>
                </c:pt>
                <c:pt idx="22" formatCode="0.00">
                  <c:v>24.65</c:v>
                </c:pt>
                <c:pt idx="23" formatCode="0.00">
                  <c:v>24</c:v>
                </c:pt>
                <c:pt idx="24" formatCode="0.00">
                  <c:v>26</c:v>
                </c:pt>
                <c:pt idx="25">
                  <c:v>22</c:v>
                </c:pt>
                <c:pt idx="26">
                  <c:v>21</c:v>
                </c:pt>
                <c:pt idx="27">
                  <c:v>20.5</c:v>
                </c:pt>
                <c:pt idx="28">
                  <c:v>23</c:v>
                </c:pt>
              </c:numCache>
            </c:numRef>
          </c:val>
        </c:ser>
        <c:dLbls>
          <c:showVal val="1"/>
        </c:dLbls>
        <c:gapWidth val="95"/>
        <c:axId val="108664704"/>
        <c:axId val="108668416"/>
      </c:barChart>
      <c:catAx>
        <c:axId val="108664704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 rot="-2700000" vert="horz"/>
          <a:lstStyle/>
          <a:p>
            <a:pPr>
              <a:defRPr sz="1400">
                <a:latin typeface="Calibri" pitchFamily="34" charset="0"/>
                <a:cs typeface="Calibri" pitchFamily="34" charset="0"/>
              </a:defRPr>
            </a:pPr>
            <a:endParaRPr lang="fr-FR"/>
          </a:p>
        </c:txPr>
        <c:crossAx val="108668416"/>
        <c:crosses val="autoZero"/>
        <c:auto val="1"/>
        <c:lblAlgn val="ctr"/>
        <c:lblOffset val="100"/>
        <c:tickLblSkip val="1"/>
        <c:tickMarkSkip val="1"/>
      </c:catAx>
      <c:valAx>
        <c:axId val="108668416"/>
        <c:scaling>
          <c:orientation val="minMax"/>
        </c:scaling>
        <c:delete val="1"/>
        <c:axPos val="l"/>
        <c:numFmt formatCode="General" sourceLinked="1"/>
        <c:tickLblPos val="none"/>
        <c:crossAx val="108664704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fr-FR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937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53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31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574" y="4861442"/>
            <a:ext cx="5206154" cy="4605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131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722882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31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937" y="9722882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fld id="{C382703D-C911-4B95-94DE-0ED54732D73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5796531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  <p:sp>
        <p:nvSpPr>
          <p:cNvPr id="5632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5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69993" indent="-296151" eaLnBrk="0" hangingPunct="0">
              <a:defRPr sz="15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84605" indent="-236921" eaLnBrk="0" hangingPunct="0">
              <a:defRPr sz="15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58447" indent="-236921" eaLnBrk="0" hangingPunct="0">
              <a:defRPr sz="15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132289" indent="-236921" eaLnBrk="0" hangingPunct="0">
              <a:defRPr sz="15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606131" indent="-236921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3079974" indent="-236921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553816" indent="-236921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4027658" indent="-236921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fld id="{78E3D4D2-200B-4F47-9509-6C22B7492D75}" type="slidenum">
              <a:rPr lang="fr-FR" altLang="fr-FR" sz="1200" smtClean="0"/>
              <a:pPr eaLnBrk="1" hangingPunct="1"/>
              <a:t>1</a:t>
            </a:fld>
            <a:endParaRPr lang="fr-FR" altLang="fr-FR" sz="1200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smtClean="0"/>
          </a:p>
        </p:txBody>
      </p:sp>
      <p:sp>
        <p:nvSpPr>
          <p:cNvPr id="6042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5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69993" indent="-296151" eaLnBrk="0" hangingPunct="0">
              <a:defRPr sz="15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84605" indent="-236921" eaLnBrk="0" hangingPunct="0">
              <a:defRPr sz="15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58447" indent="-236921" eaLnBrk="0" hangingPunct="0">
              <a:defRPr sz="15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132289" indent="-236921" eaLnBrk="0" hangingPunct="0">
              <a:defRPr sz="15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606131" indent="-236921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3079974" indent="-236921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553816" indent="-236921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4027658" indent="-236921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fld id="{CE1DF2CC-430E-44FA-B869-77D2F76DAE41}" type="slidenum">
              <a:rPr lang="fr-FR" altLang="fr-FR" sz="1200" smtClean="0"/>
              <a:pPr eaLnBrk="1" hangingPunct="1"/>
              <a:t>2</a:t>
            </a:fld>
            <a:endParaRPr lang="fr-FR" altLang="fr-FR" sz="1200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smtClean="0"/>
          </a:p>
        </p:txBody>
      </p:sp>
      <p:sp>
        <p:nvSpPr>
          <p:cNvPr id="6144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5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69993" indent="-296151" eaLnBrk="0" hangingPunct="0">
              <a:defRPr sz="15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84605" indent="-236921" eaLnBrk="0" hangingPunct="0">
              <a:defRPr sz="15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58447" indent="-236921" eaLnBrk="0" hangingPunct="0">
              <a:defRPr sz="15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132289" indent="-236921" eaLnBrk="0" hangingPunct="0">
              <a:defRPr sz="15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606131" indent="-236921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3079974" indent="-236921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553816" indent="-236921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4027658" indent="-236921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fld id="{19AA1278-90E3-4BFD-8E0D-B15B6F4C6CEB}" type="slidenum">
              <a:rPr lang="fr-FR" altLang="fr-FR" sz="1200" smtClean="0"/>
              <a:pPr eaLnBrk="1" hangingPunct="1"/>
              <a:t>3</a:t>
            </a:fld>
            <a:endParaRPr lang="fr-FR" altLang="fr-FR" sz="1200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  <p:sp>
        <p:nvSpPr>
          <p:cNvPr id="6246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5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69993" indent="-296151" eaLnBrk="0" hangingPunct="0">
              <a:defRPr sz="15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84605" indent="-236921" eaLnBrk="0" hangingPunct="0">
              <a:defRPr sz="15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58447" indent="-236921" eaLnBrk="0" hangingPunct="0">
              <a:defRPr sz="15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132289" indent="-236921" eaLnBrk="0" hangingPunct="0">
              <a:defRPr sz="15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606131" indent="-236921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3079974" indent="-236921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553816" indent="-236921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4027658" indent="-236921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fld id="{2F5049F4-B660-49A1-98D6-92C57A9F9C70}" type="slidenum">
              <a:rPr lang="fr-FR" altLang="fr-FR" sz="1200" smtClean="0"/>
              <a:pPr eaLnBrk="1" hangingPunct="1"/>
              <a:t>4</a:t>
            </a:fld>
            <a:endParaRPr lang="fr-FR" altLang="fr-FR" sz="1200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smtClean="0"/>
          </a:p>
        </p:txBody>
      </p:sp>
      <p:sp>
        <p:nvSpPr>
          <p:cNvPr id="6349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5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69993" indent="-296151" eaLnBrk="0" hangingPunct="0">
              <a:defRPr sz="15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84605" indent="-236921" eaLnBrk="0" hangingPunct="0">
              <a:defRPr sz="15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58447" indent="-236921" eaLnBrk="0" hangingPunct="0">
              <a:defRPr sz="15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132289" indent="-236921" eaLnBrk="0" hangingPunct="0">
              <a:defRPr sz="15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606131" indent="-236921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3079974" indent="-236921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553816" indent="-236921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4027658" indent="-236921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fld id="{83A89270-7321-4560-95C2-BDB8AA32763C}" type="slidenum">
              <a:rPr lang="fr-FR" altLang="fr-FR" sz="1200" smtClean="0"/>
              <a:pPr eaLnBrk="1" hangingPunct="1"/>
              <a:t>5</a:t>
            </a:fld>
            <a:endParaRPr lang="fr-FR" altLang="fr-FR" sz="1200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smtClean="0"/>
          </a:p>
        </p:txBody>
      </p:sp>
      <p:sp>
        <p:nvSpPr>
          <p:cNvPr id="6042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5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804763" indent="-309524" eaLnBrk="0" hangingPunct="0">
              <a:defRPr sz="15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238098" indent="-247620" eaLnBrk="0" hangingPunct="0">
              <a:defRPr sz="15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733337" indent="-247620" eaLnBrk="0" hangingPunct="0">
              <a:defRPr sz="15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228576" indent="-247620" eaLnBrk="0" hangingPunct="0">
              <a:defRPr sz="15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fld id="{CE1DF2CC-430E-44FA-B869-77D2F76DAE41}" type="slidenum">
              <a:rPr lang="fr-FR" altLang="fr-FR" sz="1300" smtClean="0"/>
              <a:pPr eaLnBrk="1" hangingPunct="1"/>
              <a:t>6</a:t>
            </a:fld>
            <a:endParaRPr lang="fr-FR" altLang="fr-FR" sz="1300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smtClean="0"/>
          </a:p>
        </p:txBody>
      </p:sp>
      <p:sp>
        <p:nvSpPr>
          <p:cNvPr id="6758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5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804763" indent="-309524" eaLnBrk="0" hangingPunct="0">
              <a:defRPr sz="15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238098" indent="-247620" eaLnBrk="0" hangingPunct="0">
              <a:defRPr sz="15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733337" indent="-247620" eaLnBrk="0" hangingPunct="0">
              <a:defRPr sz="15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228576" indent="-247620" eaLnBrk="0" hangingPunct="0">
              <a:defRPr sz="15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fld id="{86E85101-F60D-445A-B79B-5890C2279B28}" type="slidenum">
              <a:rPr lang="fr-FR" altLang="fr-FR" sz="1300" smtClean="0"/>
              <a:pPr eaLnBrk="1" hangingPunct="1"/>
              <a:t>8</a:t>
            </a:fld>
            <a:endParaRPr lang="fr-FR" altLang="fr-FR" sz="1300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smtClean="0"/>
          </a:p>
        </p:txBody>
      </p:sp>
      <p:sp>
        <p:nvSpPr>
          <p:cNvPr id="6861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5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69993" indent="-296151" eaLnBrk="0" hangingPunct="0">
              <a:defRPr sz="15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84605" indent="-236921" eaLnBrk="0" hangingPunct="0">
              <a:defRPr sz="15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58447" indent="-236921" eaLnBrk="0" hangingPunct="0">
              <a:defRPr sz="15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132289" indent="-236921" eaLnBrk="0" hangingPunct="0">
              <a:defRPr sz="15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606131" indent="-236921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3079974" indent="-236921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553816" indent="-236921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4027658" indent="-236921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fld id="{7AF98537-EF0C-4508-BCB6-9AE9B002452A}" type="slidenum">
              <a:rPr lang="fr-FR" altLang="fr-FR" sz="1200" smtClean="0"/>
              <a:pPr eaLnBrk="1" hangingPunct="1"/>
              <a:t>10</a:t>
            </a:fld>
            <a:endParaRPr lang="fr-FR" altLang="fr-FR" sz="1200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426" y="2895600"/>
            <a:ext cx="4572000" cy="1368798"/>
          </a:xfrm>
        </p:spPr>
        <p:txBody>
          <a:bodyPr>
            <a:normAutofit/>
          </a:bodyPr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0" y="4743451"/>
            <a:ext cx="9144000" cy="21145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4714875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2DBB4CC-EC55-48AA-8730-D43E0013906B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52426" y="457200"/>
            <a:ext cx="7680960" cy="2438399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kumimoji="0" lang="en-US" sz="60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</p:spTree>
  </p:cSld>
  <p:clrMapOvr>
    <a:masterClrMapping/>
  </p:clrMapOvr>
  <p:transition spd="slow" advClick="0" advTm="5000">
    <p:pull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AF2D35-925A-4722-90B7-5942AC6BF7CD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slow" advClick="0" advTm="5000">
    <p:pull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99268C-67FA-46F9-8529-F65236A8F1BD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slow" advClick="0" advTm="5000">
    <p:pull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71538" y="192088"/>
            <a:ext cx="8162925" cy="14319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912813" y="1905000"/>
            <a:ext cx="3978275" cy="41910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5043488" y="1905000"/>
            <a:ext cx="3979862" cy="20193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5043488" y="4076700"/>
            <a:ext cx="3979862" cy="20193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>
          <a:xfrm>
            <a:off x="1152525" y="62865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590925" y="62865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>
          <a:xfrm>
            <a:off x="7019925" y="62865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ADA0D0-24B1-408C-8F96-D5FFA14DABA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77534242"/>
      </p:ext>
    </p:extLst>
  </p:cSld>
  <p:clrMapOvr>
    <a:masterClrMapping/>
  </p:clrMapOvr>
  <p:transition spd="slow" advClick="0" advTm="5000">
    <p:pull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7680960" cy="472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7B5BE46-CDBA-4281-A2B3-AB4BEA71E417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</p:spTree>
  </p:cSld>
  <p:clrMapOvr>
    <a:masterClrMapping/>
  </p:clrMapOvr>
  <p:transition spd="slow" advClick="0" advTm="5000">
    <p:pull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52426" y="4003302"/>
            <a:ext cx="4572000" cy="1178298"/>
          </a:xfrm>
        </p:spPr>
        <p:txBody>
          <a:bodyPr>
            <a:normAutofit/>
          </a:bodyPr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B5DEC14-EE3A-4CDC-8619-2C71BF38AC3C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-4439" y="182880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54366" y="1990078"/>
            <a:ext cx="8439912" cy="1984248"/>
          </a:xfrm>
        </p:spPr>
        <p:txBody>
          <a:bodyPr>
            <a:noAutofit/>
          </a:bodyPr>
          <a:lstStyle>
            <a:lvl1pPr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mtClean="0"/>
              <a:t>Modifiez le style du titre</a:t>
            </a:r>
            <a:endParaRPr lang="en-US" dirty="0"/>
          </a:p>
        </p:txBody>
      </p:sp>
    </p:spTree>
  </p:cSld>
  <p:clrMapOvr>
    <a:masterClrMapping/>
  </p:clrMapOvr>
  <p:transition spd="slow" advClick="0" advTm="5000">
    <p:pull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901184" y="1463040"/>
            <a:ext cx="3886200" cy="428853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1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3886200" cy="428853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BED6FBCE-DB25-4F16-B300-806ACEE4875F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</p:spTree>
  </p:cSld>
  <p:clrMapOvr>
    <a:masterClrMapping/>
  </p:clrMapOvr>
  <p:transition spd="slow" advClick="0" advTm="5000">
    <p:pull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886200" cy="509587"/>
          </a:xfrm>
        </p:spPr>
        <p:txBody>
          <a:bodyPr>
            <a:normAutofit/>
          </a:bodyPr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5"/>
          </p:nvPr>
        </p:nvSpPr>
        <p:spPr>
          <a:xfrm>
            <a:off x="4900613" y="1463040"/>
            <a:ext cx="3886200" cy="509587"/>
          </a:xfrm>
        </p:spPr>
        <p:txBody>
          <a:bodyPr>
            <a:normAutofit/>
          </a:bodyPr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2" name="Content Placeholder 11"/>
          <p:cNvSpPr>
            <a:spLocks noGrp="1"/>
          </p:cNvSpPr>
          <p:nvPr>
            <p:ph sz="quarter" idx="14"/>
          </p:nvPr>
        </p:nvSpPr>
        <p:spPr>
          <a:xfrm>
            <a:off x="4900613" y="2011680"/>
            <a:ext cx="3886200" cy="37368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2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2011680"/>
            <a:ext cx="3886200" cy="37368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DFAE14C0-127D-49F1-9F54-E0D1ACEA91FF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</p:spTree>
  </p:cSld>
  <p:clrMapOvr>
    <a:masterClrMapping/>
  </p:clrMapOvr>
  <p:transition spd="slow" advClick="0" advTm="5000">
    <p:pull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A8B15A9-FDDE-46CF-B3D3-32926CA6590D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</p:spTree>
  </p:cSld>
  <p:clrMapOvr>
    <a:masterClrMapping/>
  </p:clrMapOvr>
  <p:transition spd="slow" advClick="0" advTm="5000">
    <p:pull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A84A700-D476-4132-BFF7-7D3EF81DB96A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</p:spTree>
  </p:cSld>
  <p:clrMapOvr>
    <a:masterClrMapping/>
  </p:clrMapOvr>
  <p:transition spd="slow" advClick="0" advTm="5000">
    <p:pull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381375" cy="396716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 b="0" i="1" spc="0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105275" y="1463040"/>
            <a:ext cx="4681538" cy="396849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E4CF35AD-0C15-4D8B-B3D9-6E93F87B132C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</p:spTree>
  </p:cSld>
  <p:clrMapOvr>
    <a:masterClrMapping/>
  </p:clrMapOvr>
  <p:transition spd="slow" advClick="0" advTm="5000">
    <p:pull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29224" y="0"/>
            <a:ext cx="3914775" cy="5657850"/>
          </a:xfrm>
        </p:spPr>
        <p:txBody>
          <a:bodyPr anchor="ctr" anchorCtr="0"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52426" y="1600199"/>
            <a:ext cx="4572000" cy="3593237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i="1">
                <a:solidFill>
                  <a:schemeClr val="tx1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352425" y="275208"/>
            <a:ext cx="4572000" cy="132499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7D102179-EF15-43EA-A3E7-FF3342FDEF73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</p:spTree>
  </p:cSld>
  <p:clrMapOvr>
    <a:masterClrMapping/>
  </p:clrMapOvr>
  <p:transition spd="slow" advClick="0" advTm="5000">
    <p:pull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2426" y="228600"/>
            <a:ext cx="768096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426" y="1463040"/>
            <a:ext cx="768096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2426" y="6543676"/>
            <a:ext cx="1466850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09749" y="6543676"/>
            <a:ext cx="4086225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="1" i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6700" y="6543676"/>
            <a:ext cx="876300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pPr>
              <a:defRPr/>
            </a:pPr>
            <a:fld id="{EB7A0E93-7B05-4648-94B2-F93E692571DB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317" r:id="rId1"/>
    <p:sldLayoutId id="2147484318" r:id="rId2"/>
    <p:sldLayoutId id="2147484319" r:id="rId3"/>
    <p:sldLayoutId id="2147484320" r:id="rId4"/>
    <p:sldLayoutId id="2147484321" r:id="rId5"/>
    <p:sldLayoutId id="2147484322" r:id="rId6"/>
    <p:sldLayoutId id="2147484323" r:id="rId7"/>
    <p:sldLayoutId id="2147484324" r:id="rId8"/>
    <p:sldLayoutId id="2147484325" r:id="rId9"/>
    <p:sldLayoutId id="2147484326" r:id="rId10"/>
    <p:sldLayoutId id="2147484327" r:id="rId11"/>
    <p:sldLayoutId id="2147484328" r:id="rId12"/>
  </p:sldLayoutIdLst>
  <p:transition spd="slow" advClick="0" advTm="5000">
    <p:pull dir="d"/>
  </p:transition>
  <p:txStyles>
    <p:titleStyle>
      <a:lvl1pPr algn="l" defTabSz="914400" rtl="0" eaLnBrk="1" latinLnBrk="0" hangingPunct="1">
        <a:spcBef>
          <a:spcPts val="400"/>
        </a:spcBef>
        <a:buNone/>
        <a:defRPr sz="4000" b="0" kern="1200" cap="none" spc="0" baseline="0">
          <a:solidFill>
            <a:schemeClr val="tx1"/>
          </a:solidFill>
          <a:latin typeface="+mj-lt"/>
          <a:ea typeface="+mj-ea"/>
          <a:cs typeface="Tunga" pitchFamily="2"/>
        </a:defRPr>
      </a:lvl1pPr>
    </p:titleStyle>
    <p:bodyStyle>
      <a:lvl1pPr marL="0" indent="0" algn="l" defTabSz="914400" rtl="0" eaLnBrk="1" latinLnBrk="0" hangingPunct="1">
        <a:spcBef>
          <a:spcPts val="1200"/>
        </a:spcBef>
        <a:spcAft>
          <a:spcPts val="0"/>
        </a:spcAft>
        <a:buClr>
          <a:schemeClr val="accent5"/>
        </a:buClr>
        <a:buFont typeface="Arial" pitchFamily="34" charset="0"/>
        <a:buNone/>
        <a:defRPr sz="18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1450" indent="-17145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2pPr>
      <a:lvl3pPr marL="344488" indent="-16510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517525" indent="-169863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4pPr>
      <a:lvl5pPr marL="688975" indent="-173038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8686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58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0817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jpeg"/><Relationship Id="rId18" Type="http://schemas.openxmlformats.org/officeDocument/2006/relationships/image" Target="../media/image17.emf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emf"/><Relationship Id="rId17" Type="http://schemas.openxmlformats.org/officeDocument/2006/relationships/image" Target="../media/image16.gi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gif"/><Relationship Id="rId20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11" Type="http://schemas.openxmlformats.org/officeDocument/2006/relationships/image" Target="../media/image10.png"/><Relationship Id="rId5" Type="http://schemas.openxmlformats.org/officeDocument/2006/relationships/image" Target="../media/image4.wmf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jpeg"/><Relationship Id="rId4" Type="http://schemas.openxmlformats.org/officeDocument/2006/relationships/image" Target="../media/image3.wmf"/><Relationship Id="rId9" Type="http://schemas.openxmlformats.org/officeDocument/2006/relationships/image" Target="../media/image8.emf"/><Relationship Id="rId14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 descr="3 Axes UNS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1330038" y="-929749"/>
            <a:ext cx="6480720" cy="8861515"/>
          </a:xfrm>
          <a:prstGeom prst="rect">
            <a:avLst/>
          </a:prstGeom>
        </p:spPr>
      </p:pic>
      <p:sp>
        <p:nvSpPr>
          <p:cNvPr id="102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endParaRPr lang="fr-FR" altLang="fr-FR"/>
          </a:p>
        </p:txBody>
      </p:sp>
      <p:pic>
        <p:nvPicPr>
          <p:cNvPr id="1028" name="Picture 1" descr="SL00712_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96336" y="2492896"/>
            <a:ext cx="132397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3" descr="j0351649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883121">
            <a:off x="370125" y="3163331"/>
            <a:ext cx="980223" cy="917987"/>
          </a:xfrm>
          <a:prstGeom prst="rect">
            <a:avLst/>
          </a:prstGeom>
          <a:noFill/>
          <a:ln w="57150">
            <a:solidFill>
              <a:srgbClr val="FF0066"/>
            </a:solidFill>
            <a:prstDash val="sysDot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endParaRPr lang="fr-FR" altLang="fr-FR"/>
          </a:p>
        </p:txBody>
      </p:sp>
      <p:pic>
        <p:nvPicPr>
          <p:cNvPr id="103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7686" y="3000372"/>
            <a:ext cx="1371600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1033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endParaRPr lang="fr-FR" altLang="fr-FR"/>
          </a:p>
        </p:txBody>
      </p:sp>
      <p:pic>
        <p:nvPicPr>
          <p:cNvPr id="1034" name="Picture 9" descr="w_gn_halbr_1600_125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052484">
            <a:off x="5873485" y="1129883"/>
            <a:ext cx="1057475" cy="105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5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1036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endParaRPr lang="fr-FR" altLang="fr-FR"/>
          </a:p>
        </p:txBody>
      </p:sp>
      <p:pic>
        <p:nvPicPr>
          <p:cNvPr id="1037" name="Picture 1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149080"/>
            <a:ext cx="1381125" cy="736598"/>
          </a:xfrm>
          <a:prstGeom prst="rect">
            <a:avLst/>
          </a:prstGeom>
          <a:gradFill rotWithShape="1">
            <a:gsLst>
              <a:gs pos="0">
                <a:srgbClr val="33CCCC"/>
              </a:gs>
              <a:gs pos="100000">
                <a:srgbClr val="FFFF99"/>
              </a:gs>
            </a:gsLst>
            <a:lin ang="5400000" scaled="1"/>
          </a:gradFill>
          <a:ln w="9525">
            <a:solidFill>
              <a:srgbClr val="0000FF"/>
            </a:solidFill>
            <a:prstDash val="sysDot"/>
            <a:miter lim="800000"/>
            <a:headEnd/>
            <a:tailEnd/>
          </a:ln>
        </p:spPr>
      </p:pic>
      <p:sp>
        <p:nvSpPr>
          <p:cNvPr id="1038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endParaRPr lang="fr-FR" altLang="fr-FR"/>
          </a:p>
        </p:txBody>
      </p:sp>
      <p:pic>
        <p:nvPicPr>
          <p:cNvPr id="1039" name="Picture 1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4328" y="3789040"/>
            <a:ext cx="1214437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3" name="Picture 5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777891">
            <a:off x="7490147" y="5352011"/>
            <a:ext cx="1221835" cy="1117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835696" y="5445224"/>
            <a:ext cx="3744416" cy="122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455679">
            <a:off x="4720769" y="1491935"/>
            <a:ext cx="1038605" cy="123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il_fi" descr="http://t2.gstatic.com/images?q=tbn:ANd9GcR_S2YwjM7l8psJeFi1zU4ywL6LeEF-4TTqpxGU0T_p1Z8Fuygx5d4RLzCOk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20513111">
            <a:off x="3454636" y="4349763"/>
            <a:ext cx="961620" cy="840105"/>
          </a:xfrm>
          <a:prstGeom prst="rect">
            <a:avLst/>
          </a:prstGeom>
          <a:noFill/>
        </p:spPr>
      </p:pic>
      <p:pic>
        <p:nvPicPr>
          <p:cNvPr id="28" name="Picture 2" descr="http://col71-annefrank.ac-dijon.fr/IMG/arton311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20889646">
            <a:off x="5943953" y="5258076"/>
            <a:ext cx="1071571" cy="850113"/>
          </a:xfrm>
          <a:prstGeom prst="rect">
            <a:avLst/>
          </a:prstGeom>
          <a:noFill/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 rot="21121469">
            <a:off x="336557" y="1838265"/>
            <a:ext cx="809461" cy="789224"/>
          </a:xfrm>
          <a:prstGeom prst="rect">
            <a:avLst/>
          </a:prstGeom>
        </p:spPr>
      </p:pic>
      <p:pic>
        <p:nvPicPr>
          <p:cNvPr id="30" name="Image 29" descr="logo.gif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 rot="892971">
            <a:off x="373592" y="465017"/>
            <a:ext cx="884410" cy="1089162"/>
          </a:xfrm>
          <a:prstGeom prst="rect">
            <a:avLst/>
          </a:prstGeom>
        </p:spPr>
      </p:pic>
      <p:pic>
        <p:nvPicPr>
          <p:cNvPr id="32" name="Picture 17" descr="http://www.tennis-de-table.com/images/cliparts/g3.gif"/>
          <p:cNvPicPr>
            <a:picLocks noChangeAspect="1" noChangeArrowheads="1" noCrop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714480" y="428604"/>
            <a:ext cx="2436602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 rot="1035004">
            <a:off x="4595985" y="499233"/>
            <a:ext cx="1080641" cy="80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Image 33" descr="ext.jp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403648" y="1124744"/>
            <a:ext cx="3024336" cy="1368152"/>
          </a:xfrm>
          <a:prstGeom prst="rect">
            <a:avLst/>
          </a:prstGeom>
        </p:spPr>
      </p:pic>
      <p:pic>
        <p:nvPicPr>
          <p:cNvPr id="35" name="Image 34" descr="4c00396d26f5c4106e08db45f47ef69a.jp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539552" y="4509120"/>
            <a:ext cx="1412776" cy="1196752"/>
          </a:xfrm>
          <a:prstGeom prst="rect">
            <a:avLst/>
          </a:prstGeom>
        </p:spPr>
      </p:pic>
      <p:pic>
        <p:nvPicPr>
          <p:cNvPr id="36" name="Image 35" descr="ob_d810dc_logo-raid-nature.gif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7020272" y="476672"/>
            <a:ext cx="1457325" cy="1905000"/>
          </a:xfrm>
          <a:prstGeom prst="rect">
            <a:avLst/>
          </a:prstGeom>
        </p:spPr>
      </p:pic>
    </p:spTree>
  </p:cSld>
  <p:clrMapOvr>
    <a:masterClrMapping/>
  </p:clrMapOvr>
  <p:transition spd="slow" advClick="0" advTm="4000">
    <p:pull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20190213_1246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68343" y="3717032"/>
            <a:ext cx="1258783" cy="2616206"/>
          </a:xfrm>
          <a:prstGeom prst="rect">
            <a:avLst/>
          </a:prstGeom>
        </p:spPr>
      </p:pic>
      <p:pic>
        <p:nvPicPr>
          <p:cNvPr id="12" name="Image 11" descr="© Sander Duvillard DSC_06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4085133"/>
            <a:ext cx="3240360" cy="2152179"/>
          </a:xfrm>
          <a:prstGeom prst="rect">
            <a:avLst/>
          </a:prstGeom>
        </p:spPr>
      </p:pic>
      <p:pic>
        <p:nvPicPr>
          <p:cNvPr id="16" name="Image 15" descr="20190212_18214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360617">
            <a:off x="3732585" y="4498267"/>
            <a:ext cx="2647795" cy="1985846"/>
          </a:xfrm>
          <a:prstGeom prst="rect">
            <a:avLst/>
          </a:prstGeom>
        </p:spPr>
      </p:pic>
      <p:pic>
        <p:nvPicPr>
          <p:cNvPr id="17" name="Image 16" descr="© Sander Duvillard _SAN642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76056" y="260648"/>
            <a:ext cx="3841114" cy="2160240"/>
          </a:xfrm>
          <a:prstGeom prst="rect">
            <a:avLst/>
          </a:prstGeom>
        </p:spPr>
      </p:pic>
      <p:pic>
        <p:nvPicPr>
          <p:cNvPr id="19" name="Image 18" descr="Fotor0606013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1520" y="188640"/>
            <a:ext cx="4680520" cy="3510390"/>
          </a:xfrm>
          <a:prstGeom prst="rect">
            <a:avLst/>
          </a:prstGeom>
        </p:spPr>
      </p:pic>
      <p:pic>
        <p:nvPicPr>
          <p:cNvPr id="14" name="Image 13" descr="Club Photo (21)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724128" y="2492896"/>
            <a:ext cx="1757941" cy="263691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pull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20201014_1021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32040" y="3573016"/>
            <a:ext cx="4115949" cy="3086962"/>
          </a:xfrm>
          <a:prstGeom prst="rect">
            <a:avLst/>
          </a:prstGeom>
        </p:spPr>
      </p:pic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51520" y="214290"/>
            <a:ext cx="2736303" cy="4286280"/>
          </a:xfrm>
        </p:spPr>
        <p:txBody>
          <a:bodyPr/>
          <a:lstStyle/>
          <a:p>
            <a:pPr lvl="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dirty="0">
                <a:solidFill>
                  <a:srgbClr val="FFFF0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 CENA" pitchFamily="2" charset="0"/>
              </a:rPr>
              <a:t/>
            </a:r>
            <a:br>
              <a:rPr lang="fr-FR" sz="2800" dirty="0">
                <a:solidFill>
                  <a:srgbClr val="FFFF0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 CENA" pitchFamily="2" charset="0"/>
              </a:rPr>
            </a:br>
            <a:r>
              <a:rPr lang="fr-FR" sz="4800" b="0" dirty="0">
                <a:solidFill>
                  <a:sysClr val="windowText" lastClr="000000"/>
                </a:solidFill>
              </a:rPr>
              <a:t/>
            </a:r>
            <a:br>
              <a:rPr lang="fr-FR" sz="4800" b="0" dirty="0">
                <a:solidFill>
                  <a:sysClr val="windowText" lastClr="000000"/>
                </a:solidFill>
              </a:rPr>
            </a:br>
            <a:endParaRPr lang="fr-FR" sz="1800" b="0" dirty="0">
              <a:solidFill>
                <a:sysClr val="windowText" lastClr="000000"/>
              </a:solidFill>
            </a:endParaRPr>
          </a:p>
        </p:txBody>
      </p:sp>
      <p:pic>
        <p:nvPicPr>
          <p:cNvPr id="9" name="Image 8" descr="IMG_67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4005064"/>
            <a:ext cx="3995936" cy="2663957"/>
          </a:xfrm>
          <a:prstGeom prst="rect">
            <a:avLst/>
          </a:prstGeom>
        </p:spPr>
      </p:pic>
      <p:pic>
        <p:nvPicPr>
          <p:cNvPr id="10" name="Image 9" descr="IMG_68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188640"/>
            <a:ext cx="3851920" cy="2567947"/>
          </a:xfrm>
          <a:prstGeom prst="rect">
            <a:avLst/>
          </a:prstGeom>
        </p:spPr>
      </p:pic>
      <p:pic>
        <p:nvPicPr>
          <p:cNvPr id="6" name="Image 5" descr="20170609_18220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07563" y="0"/>
            <a:ext cx="3936437" cy="2952328"/>
          </a:xfrm>
          <a:prstGeom prst="rect">
            <a:avLst/>
          </a:prstGeom>
        </p:spPr>
      </p:pic>
      <p:pic>
        <p:nvPicPr>
          <p:cNvPr id="7" name="Image 6" descr="IMG_343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1439091">
            <a:off x="2899468" y="2200311"/>
            <a:ext cx="2544202" cy="2438711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pull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© Sander Duvillard DSC_0879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3528" y="3933056"/>
            <a:ext cx="4176464" cy="2657878"/>
          </a:xfrm>
          <a:prstGeom prst="rect">
            <a:avLst/>
          </a:prstGeom>
        </p:spPr>
      </p:pic>
      <p:pic>
        <p:nvPicPr>
          <p:cNvPr id="11" name="Image 10" descr="DSCN036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60648"/>
            <a:ext cx="3120347" cy="2340260"/>
          </a:xfrm>
          <a:prstGeom prst="rect">
            <a:avLst/>
          </a:prstGeom>
        </p:spPr>
      </p:pic>
      <p:pic>
        <p:nvPicPr>
          <p:cNvPr id="12" name="Image 11" descr="20190320_15175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64088" y="3933056"/>
            <a:ext cx="3611893" cy="2708920"/>
          </a:xfrm>
          <a:prstGeom prst="rect">
            <a:avLst/>
          </a:prstGeom>
        </p:spPr>
      </p:pic>
      <p:pic>
        <p:nvPicPr>
          <p:cNvPr id="8" name="Image 7" descr="20200122_16052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99792" y="1700808"/>
            <a:ext cx="3707904" cy="2780928"/>
          </a:xfrm>
          <a:prstGeom prst="rect">
            <a:avLst/>
          </a:prstGeom>
        </p:spPr>
      </p:pic>
      <p:pic>
        <p:nvPicPr>
          <p:cNvPr id="9" name="Image 8" descr="DSC_489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08104" y="332656"/>
            <a:ext cx="3360913" cy="2232248"/>
          </a:xfrm>
          <a:prstGeom prst="rect">
            <a:avLst/>
          </a:prstGeom>
        </p:spPr>
      </p:pic>
    </p:spTree>
  </p:cSld>
  <p:clrMapOvr>
    <a:masterClrMapping/>
  </p:clrMapOvr>
  <p:transition spd="slow" advClick="0" advTm="6000">
    <p:pull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DSC_417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1814" y="1161872"/>
            <a:ext cx="7398578" cy="50754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3528" y="116632"/>
            <a:ext cx="5040560" cy="6109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2000" b="1" u="sng" dirty="0" smtClean="0">
                <a:solidFill>
                  <a:srgbClr val="FFFF00"/>
                </a:solidFill>
                <a:latin typeface="Arial Black" pitchFamily="34" charset="0"/>
                <a:ea typeface="Times New Roman" pitchFamily="18" charset="0"/>
                <a:cs typeface="Calibri" pitchFamily="34" charset="0"/>
              </a:rPr>
              <a:t>l’Association Sportive </a:t>
            </a:r>
          </a:p>
          <a:p>
            <a:pPr lvl="0"/>
            <a:r>
              <a:rPr lang="fr-FR" sz="2000" b="1" u="sng" dirty="0" smtClean="0">
                <a:solidFill>
                  <a:srgbClr val="FFFF00"/>
                </a:solidFill>
                <a:latin typeface="Arial Black" pitchFamily="34" charset="0"/>
                <a:ea typeface="Times New Roman" pitchFamily="18" charset="0"/>
                <a:cs typeface="Calibri" pitchFamily="34" charset="0"/>
              </a:rPr>
              <a:t>c’est en chiffre :</a:t>
            </a:r>
            <a:endParaRPr lang="fr-FR" sz="2000" dirty="0" smtClean="0">
              <a:solidFill>
                <a:srgbClr val="FFFF00"/>
              </a:solidFill>
              <a:latin typeface="Arial Black" pitchFamily="34" charset="0"/>
              <a:cs typeface="Calibri" pitchFamily="34" charset="0"/>
            </a:endParaRPr>
          </a:p>
          <a:p>
            <a:pPr lvl="0">
              <a:lnSpc>
                <a:spcPct val="150000"/>
              </a:lnSpc>
              <a:buFont typeface="Wingdings" pitchFamily="2" charset="2"/>
              <a:buChar char="Ø"/>
            </a:pPr>
            <a:r>
              <a:rPr lang="fr-FR" sz="1800" dirty="0" smtClean="0">
                <a:solidFill>
                  <a:srgbClr val="00FFCC"/>
                </a:solidFill>
                <a:latin typeface="Calibri" pitchFamily="34" charset="0"/>
                <a:cs typeface="Calibri" pitchFamily="34" charset="0"/>
              </a:rPr>
              <a:t>  Régulièrement plus de 200 Licenciés soit 23% </a:t>
            </a:r>
          </a:p>
          <a:p>
            <a:pPr lvl="0">
              <a:lnSpc>
                <a:spcPct val="150000"/>
              </a:lnSpc>
              <a:buFont typeface="Wingdings" pitchFamily="2" charset="2"/>
              <a:buChar char="Ø"/>
            </a:pPr>
            <a:r>
              <a:rPr lang="fr-FR" sz="1800" dirty="0" smtClean="0">
                <a:solidFill>
                  <a:srgbClr val="00FFCC"/>
                </a:solidFill>
                <a:latin typeface="Calibri" pitchFamily="34" charset="0"/>
                <a:cs typeface="Calibri" pitchFamily="34" charset="0"/>
              </a:rPr>
              <a:t>  Entre 15 et 20 équipes </a:t>
            </a:r>
            <a:r>
              <a:rPr lang="fr-FR" sz="1800" dirty="0" smtClean="0">
                <a:solidFill>
                  <a:srgbClr val="00FFCC"/>
                </a:solidFill>
                <a:latin typeface="Calibri" pitchFamily="34" charset="0"/>
                <a:cs typeface="Calibri" pitchFamily="34" charset="0"/>
              </a:rPr>
              <a:t>de Sports Collectifs (FB </a:t>
            </a:r>
            <a:r>
              <a:rPr lang="fr-FR" sz="1800" dirty="0" smtClean="0">
                <a:solidFill>
                  <a:srgbClr val="00FFCC"/>
                </a:solidFill>
                <a:latin typeface="Calibri" pitchFamily="34" charset="0"/>
                <a:cs typeface="Calibri" pitchFamily="34" charset="0"/>
              </a:rPr>
              <a:t>– </a:t>
            </a:r>
            <a:r>
              <a:rPr lang="fr-FR" sz="1800" dirty="0" smtClean="0">
                <a:solidFill>
                  <a:srgbClr val="00FFCC"/>
                </a:solidFill>
                <a:latin typeface="Calibri" pitchFamily="34" charset="0"/>
                <a:cs typeface="Calibri" pitchFamily="34" charset="0"/>
              </a:rPr>
              <a:t>Futsal </a:t>
            </a:r>
            <a:r>
              <a:rPr lang="fr-FR" sz="1800" dirty="0" smtClean="0">
                <a:solidFill>
                  <a:srgbClr val="00FFCC"/>
                </a:solidFill>
                <a:latin typeface="Calibri" pitchFamily="34" charset="0"/>
                <a:cs typeface="Calibri" pitchFamily="34" charset="0"/>
              </a:rPr>
              <a:t>–  </a:t>
            </a:r>
            <a:r>
              <a:rPr lang="fr-FR" sz="1800" dirty="0" smtClean="0">
                <a:solidFill>
                  <a:srgbClr val="00FFCC"/>
                </a:solidFill>
                <a:latin typeface="Calibri" pitchFamily="34" charset="0"/>
                <a:cs typeface="Calibri" pitchFamily="34" charset="0"/>
              </a:rPr>
              <a:t>Volley </a:t>
            </a:r>
            <a:r>
              <a:rPr lang="fr-FR" sz="1800" dirty="0" smtClean="0">
                <a:solidFill>
                  <a:srgbClr val="00FFCC"/>
                </a:solidFill>
                <a:latin typeface="Calibri" pitchFamily="34" charset="0"/>
                <a:cs typeface="Calibri" pitchFamily="34" charset="0"/>
              </a:rPr>
              <a:t>– </a:t>
            </a:r>
            <a:r>
              <a:rPr lang="fr-FR" sz="1800" dirty="0" smtClean="0">
                <a:solidFill>
                  <a:srgbClr val="00FFCC"/>
                </a:solidFill>
                <a:latin typeface="Calibri" pitchFamily="34" charset="0"/>
                <a:cs typeface="Calibri" pitchFamily="34" charset="0"/>
              </a:rPr>
              <a:t>Hand </a:t>
            </a:r>
            <a:r>
              <a:rPr lang="fr-FR" sz="1800" dirty="0" smtClean="0">
                <a:solidFill>
                  <a:srgbClr val="00FFCC"/>
                </a:solidFill>
                <a:latin typeface="Calibri" pitchFamily="34" charset="0"/>
                <a:cs typeface="Calibri" pitchFamily="34" charset="0"/>
              </a:rPr>
              <a:t>– Rugby – Water-polo).</a:t>
            </a:r>
            <a:endParaRPr lang="fr-FR" sz="1800" dirty="0" smtClean="0">
              <a:solidFill>
                <a:srgbClr val="00FFCC"/>
              </a:solidFill>
              <a:latin typeface="Calibri" pitchFamily="34" charset="0"/>
              <a:cs typeface="Calibri" pitchFamily="34" charset="0"/>
            </a:endParaRPr>
          </a:p>
          <a:p>
            <a:pPr lvl="0">
              <a:lnSpc>
                <a:spcPct val="150000"/>
              </a:lnSpc>
              <a:buFont typeface="Wingdings" pitchFamily="2" charset="2"/>
              <a:buChar char="Ø"/>
            </a:pPr>
            <a:r>
              <a:rPr lang="fr-FR" sz="1800" dirty="0" smtClean="0">
                <a:solidFill>
                  <a:srgbClr val="00FFCC"/>
                </a:solidFill>
                <a:latin typeface="Calibri" pitchFamily="34" charset="0"/>
                <a:cs typeface="Calibri" pitchFamily="34" charset="0"/>
              </a:rPr>
              <a:t>  Plus de  60 Jeunes </a:t>
            </a:r>
            <a:r>
              <a:rPr lang="fr-FR" sz="1800" dirty="0" smtClean="0">
                <a:solidFill>
                  <a:srgbClr val="00FFCC"/>
                </a:solidFill>
                <a:latin typeface="Calibri" pitchFamily="34" charset="0"/>
                <a:cs typeface="Calibri" pitchFamily="34" charset="0"/>
              </a:rPr>
              <a:t>Officiels « juges/arbitres » pour </a:t>
            </a:r>
            <a:r>
              <a:rPr lang="fr-FR" sz="1800" dirty="0" smtClean="0">
                <a:solidFill>
                  <a:srgbClr val="00FFCC"/>
                </a:solidFill>
                <a:latin typeface="Calibri" pitchFamily="34" charset="0"/>
                <a:cs typeface="Calibri" pitchFamily="34" charset="0"/>
              </a:rPr>
              <a:t>une centaine de certifications</a:t>
            </a:r>
            <a:r>
              <a:rPr lang="fr-FR" sz="1800" dirty="0" smtClean="0">
                <a:solidFill>
                  <a:srgbClr val="00FFCC"/>
                </a:solidFill>
                <a:latin typeface="Calibri" pitchFamily="34" charset="0"/>
                <a:cs typeface="Calibri" pitchFamily="34" charset="0"/>
              </a:rPr>
              <a:t>, dont </a:t>
            </a:r>
            <a:r>
              <a:rPr lang="fr-FR" sz="1800" dirty="0" smtClean="0">
                <a:solidFill>
                  <a:srgbClr val="00FFCC"/>
                </a:solidFill>
                <a:latin typeface="Calibri" pitchFamily="34" charset="0"/>
                <a:cs typeface="Calibri" pitchFamily="34" charset="0"/>
              </a:rPr>
              <a:t>plusieurs </a:t>
            </a:r>
            <a:r>
              <a:rPr lang="fr-FR" sz="1800" dirty="0" smtClean="0">
                <a:solidFill>
                  <a:srgbClr val="00FFCC"/>
                </a:solidFill>
                <a:latin typeface="Calibri" pitchFamily="34" charset="0"/>
                <a:cs typeface="Calibri" pitchFamily="34" charset="0"/>
              </a:rPr>
              <a:t>de niveau A</a:t>
            </a:r>
            <a:r>
              <a:rPr lang="fr-FR" sz="1800" dirty="0" smtClean="0">
                <a:solidFill>
                  <a:srgbClr val="00FFCC"/>
                </a:solidFill>
                <a:latin typeface="Calibri" pitchFamily="34" charset="0"/>
                <a:cs typeface="Calibri" pitchFamily="34" charset="0"/>
              </a:rPr>
              <a:t>cadémique et National </a:t>
            </a:r>
            <a:r>
              <a:rPr lang="fr-FR" sz="1800" dirty="0" smtClean="0">
                <a:solidFill>
                  <a:srgbClr val="00FFCC"/>
                </a:solidFill>
                <a:latin typeface="Calibri" pitchFamily="34" charset="0"/>
                <a:cs typeface="Calibri" pitchFamily="34" charset="0"/>
              </a:rPr>
              <a:t>ainsi que la participation de jeunes organisateurs, jeunes reporters et </a:t>
            </a:r>
            <a:r>
              <a:rPr lang="fr-FR" sz="1800" dirty="0" smtClean="0">
                <a:solidFill>
                  <a:srgbClr val="00FFCC"/>
                </a:solidFill>
                <a:latin typeface="Calibri" pitchFamily="34" charset="0"/>
                <a:cs typeface="Calibri" pitchFamily="34" charset="0"/>
              </a:rPr>
              <a:t>de jeunes </a:t>
            </a:r>
            <a:r>
              <a:rPr lang="fr-FR" sz="1800" dirty="0" smtClean="0">
                <a:solidFill>
                  <a:srgbClr val="00FFCC"/>
                </a:solidFill>
                <a:latin typeface="Calibri" pitchFamily="34" charset="0"/>
                <a:cs typeface="Calibri" pitchFamily="34" charset="0"/>
              </a:rPr>
              <a:t>coachs.</a:t>
            </a:r>
          </a:p>
          <a:p>
            <a:pPr lvl="0">
              <a:lnSpc>
                <a:spcPct val="150000"/>
              </a:lnSpc>
              <a:buFont typeface="Wingdings" pitchFamily="2" charset="2"/>
              <a:buChar char="Ø"/>
            </a:pPr>
            <a:r>
              <a:rPr lang="fr-FR" sz="1800" dirty="0" smtClean="0">
                <a:solidFill>
                  <a:srgbClr val="00FFCC"/>
                </a:solidFill>
                <a:latin typeface="Calibri" pitchFamily="34" charset="0"/>
                <a:cs typeface="Calibri" pitchFamily="34" charset="0"/>
              </a:rPr>
              <a:t> Une quinzaine d’Activités </a:t>
            </a:r>
            <a:r>
              <a:rPr lang="fr-FR" sz="1800" dirty="0" smtClean="0">
                <a:solidFill>
                  <a:srgbClr val="00FFCC"/>
                </a:solidFill>
                <a:latin typeface="Calibri" pitchFamily="34" charset="0"/>
                <a:cs typeface="Calibri" pitchFamily="34" charset="0"/>
              </a:rPr>
              <a:t>Physiques différentes pratiquées</a:t>
            </a:r>
            <a:r>
              <a:rPr lang="fr-FR" sz="1800" dirty="0" smtClean="0">
                <a:solidFill>
                  <a:srgbClr val="00FFCC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fr-FR" sz="1800" dirty="0" smtClean="0">
              <a:solidFill>
                <a:srgbClr val="00FFCC"/>
              </a:solidFill>
              <a:latin typeface="Calibri" pitchFamily="34" charset="0"/>
              <a:cs typeface="Calibri" pitchFamily="34" charset="0"/>
            </a:endParaRPr>
          </a:p>
          <a:p>
            <a:pPr lvl="0">
              <a:lnSpc>
                <a:spcPct val="150000"/>
              </a:lnSpc>
              <a:buFont typeface="Wingdings" pitchFamily="2" charset="2"/>
              <a:buChar char="Ø"/>
            </a:pPr>
            <a:r>
              <a:rPr lang="fr-FR" sz="1800" dirty="0" smtClean="0">
                <a:solidFill>
                  <a:srgbClr val="00FFCC"/>
                </a:solidFill>
                <a:latin typeface="Calibri" pitchFamily="34" charset="0"/>
                <a:cs typeface="Calibri" pitchFamily="34" charset="0"/>
              </a:rPr>
              <a:t> Plus </a:t>
            </a:r>
            <a:r>
              <a:rPr lang="fr-FR" sz="1800" dirty="0" smtClean="0">
                <a:solidFill>
                  <a:srgbClr val="00FFCC"/>
                </a:solidFill>
                <a:latin typeface="Calibri" pitchFamily="34" charset="0"/>
                <a:cs typeface="Calibri" pitchFamily="34" charset="0"/>
              </a:rPr>
              <a:t>de 60 Journées d’entrainement et 70 journées de compétitions pour l’ensemble des élèves et des équipes </a:t>
            </a:r>
            <a:endParaRPr lang="fr-FR" sz="1800" dirty="0">
              <a:solidFill>
                <a:srgbClr val="00FFCC"/>
              </a:solidFill>
            </a:endParaRPr>
          </a:p>
        </p:txBody>
      </p:sp>
    </p:spTree>
  </p:cSld>
  <p:clrMapOvr>
    <a:masterClrMapping/>
  </p:clrMapOvr>
  <p:transition spd="slow" advClick="0" advTm="8000">
    <p:pull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98" name="Rectangle 14"/>
          <p:cNvSpPr>
            <a:spLocks noGrp="1" noChangeArrowheads="1"/>
          </p:cNvSpPr>
          <p:nvPr>
            <p:ph type="title"/>
          </p:nvPr>
        </p:nvSpPr>
        <p:spPr>
          <a:xfrm>
            <a:off x="827584" y="188640"/>
            <a:ext cx="7671767" cy="545976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2200" u="sng" dirty="0">
                <a:solidFill>
                  <a:srgbClr val="99FF99"/>
                </a:solidFill>
                <a:latin typeface="Arial Rounded MT Bold" pitchFamily="34" charset="0"/>
              </a:rPr>
              <a:t>EVOLUTION DU NOMBRE DE LICENCIES </a:t>
            </a:r>
            <a:r>
              <a:rPr lang="fr-FR" sz="2200" u="sng" dirty="0" smtClean="0">
                <a:solidFill>
                  <a:srgbClr val="99FF99"/>
                </a:solidFill>
                <a:latin typeface="Arial Rounded MT Bold" pitchFamily="34" charset="0"/>
              </a:rPr>
              <a:t>DEPUIS 1991</a:t>
            </a:r>
            <a:endParaRPr lang="fr-FR" sz="2200" u="sng" dirty="0">
              <a:solidFill>
                <a:srgbClr val="99FF99"/>
              </a:solidFill>
              <a:latin typeface="Arial Rounded MT Bold" pitchFamily="34" charset="0"/>
            </a:endParaRPr>
          </a:p>
        </p:txBody>
      </p:sp>
      <p:graphicFrame>
        <p:nvGraphicFramePr>
          <p:cNvPr id="4" name="Chart 1"/>
          <p:cNvGraphicFramePr>
            <a:graphicFrameLocks/>
          </p:cNvGraphicFramePr>
          <p:nvPr/>
        </p:nvGraphicFramePr>
        <p:xfrm>
          <a:off x="251520" y="836712"/>
          <a:ext cx="8640960" cy="56886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1"/>
          <p:cNvGraphicFramePr>
            <a:graphicFrameLocks/>
          </p:cNvGraphicFramePr>
          <p:nvPr/>
        </p:nvGraphicFramePr>
        <p:xfrm>
          <a:off x="251520" y="980728"/>
          <a:ext cx="8496944" cy="5400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 spd="slow" advClick="0" advTm="6000">
    <p:pull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/>
          <p:cNvSpPr>
            <a:spLocks noGrp="1" noChangeArrowheads="1"/>
          </p:cNvSpPr>
          <p:nvPr>
            <p:ph type="title"/>
          </p:nvPr>
        </p:nvSpPr>
        <p:spPr>
          <a:xfrm>
            <a:off x="755576" y="188640"/>
            <a:ext cx="7887250" cy="506336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2800" u="sng" dirty="0" smtClean="0">
                <a:solidFill>
                  <a:srgbClr val="99FF99"/>
                </a:solidFill>
                <a:latin typeface="Arial Rounded MT Bold" pitchFamily="34" charset="0"/>
              </a:rPr>
              <a:t>EVOLUTION DU % DE LICENCIES DEPUIS 1991</a:t>
            </a:r>
            <a:r>
              <a:rPr lang="fr-FR" dirty="0" smtClean="0">
                <a:solidFill>
                  <a:srgbClr val="99FF99"/>
                </a:solidFill>
                <a:latin typeface="Arial Rounded MT Bold" pitchFamily="34" charset="0"/>
              </a:rPr>
              <a:t> </a:t>
            </a:r>
          </a:p>
        </p:txBody>
      </p:sp>
      <p:graphicFrame>
        <p:nvGraphicFramePr>
          <p:cNvPr id="6" name="Chart 2"/>
          <p:cNvGraphicFramePr>
            <a:graphicFrameLocks/>
          </p:cNvGraphicFramePr>
          <p:nvPr/>
        </p:nvGraphicFramePr>
        <p:xfrm>
          <a:off x="323528" y="908720"/>
          <a:ext cx="8568952" cy="554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 advClick="0" advTm="6000">
    <p:pull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20181128_1351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980728"/>
            <a:ext cx="4219184" cy="1800200"/>
          </a:xfrm>
          <a:prstGeom prst="rect">
            <a:avLst/>
          </a:prstGeom>
        </p:spPr>
      </p:pic>
      <p:pic>
        <p:nvPicPr>
          <p:cNvPr id="14" name="Image 13" descr="17626149_1868740386722517_6048164216292085302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3068960"/>
            <a:ext cx="2434556" cy="3240360"/>
          </a:xfrm>
          <a:prstGeom prst="rect">
            <a:avLst/>
          </a:prstGeom>
        </p:spPr>
      </p:pic>
      <p:pic>
        <p:nvPicPr>
          <p:cNvPr id="12" name="Image 11" descr="DSC_001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732270">
            <a:off x="6754548" y="627107"/>
            <a:ext cx="1757185" cy="3123884"/>
          </a:xfrm>
          <a:prstGeom prst="rect">
            <a:avLst/>
          </a:prstGeom>
        </p:spPr>
      </p:pic>
      <p:pic>
        <p:nvPicPr>
          <p:cNvPr id="9" name="Image 8" descr="Image00010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908720"/>
            <a:ext cx="1440932" cy="200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20150409_155020[1]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419872" y="2996952"/>
            <a:ext cx="2160240" cy="360039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88224" y="3717032"/>
            <a:ext cx="2160240" cy="2880320"/>
          </a:xfrm>
          <a:prstGeom prst="rect">
            <a:avLst/>
          </a:prstGeom>
        </p:spPr>
      </p:pic>
      <p:sp>
        <p:nvSpPr>
          <p:cNvPr id="12390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51520" y="836712"/>
            <a:ext cx="8568952" cy="5544616"/>
          </a:xfrm>
        </p:spPr>
        <p:txBody>
          <a:bodyPr>
            <a:normAutofit fontScale="70000" lnSpcReduction="20000"/>
          </a:bodyPr>
          <a:lstStyle/>
          <a:p>
            <a:pPr marL="448056" indent="-384048" eaLnBrk="1" fontAlgn="auto" hangingPunct="1">
              <a:lnSpc>
                <a:spcPct val="17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r>
              <a:rPr lang="fr-FR" sz="1400" dirty="0">
                <a:solidFill>
                  <a:srgbClr val="C00000"/>
                </a:solidFill>
                <a:cs typeface="Arial" charset="0"/>
              </a:rPr>
              <a:t> </a:t>
            </a:r>
            <a:r>
              <a:rPr lang="fr-FR" sz="4500" dirty="0" smtClean="0">
                <a:solidFill>
                  <a:srgbClr val="FFFF00"/>
                </a:solidFill>
                <a:latin typeface="Arial Black" panose="020B0A04020102020204" pitchFamily="34" charset="0"/>
                <a:cs typeface="Arial" charset="0"/>
              </a:rPr>
              <a:t>       </a:t>
            </a:r>
            <a:r>
              <a:rPr lang="fr-FR" sz="37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De très nombreux  </a:t>
            </a:r>
            <a:r>
              <a:rPr lang="fr-FR" sz="37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Jeunes Officiels</a:t>
            </a:r>
            <a:r>
              <a:rPr lang="fr-FR" sz="37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r>
              <a:rPr lang="fr-FR" sz="37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o</a:t>
            </a:r>
            <a:r>
              <a:rPr lang="fr-FR" sz="37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nt obtenu des certifications </a:t>
            </a:r>
            <a:r>
              <a:rPr lang="fr-FR" sz="37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dans les 7 sports </a:t>
            </a:r>
            <a:r>
              <a:rPr lang="fr-FR" sz="37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collectifs, en Tennis, en Badminton, en Natatio</a:t>
            </a:r>
            <a:r>
              <a:rPr lang="fr-FR" sz="37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n, en Athlétisme, en VTT,</a:t>
            </a:r>
            <a:r>
              <a:rPr lang="fr-FR" sz="37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…</a:t>
            </a:r>
            <a:r>
              <a:rPr lang="fr-FR" sz="37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 </a:t>
            </a:r>
          </a:p>
          <a:p>
            <a:pPr marL="448056" indent="-384048" eaLnBrk="1" fontAlgn="auto" hangingPunct="1">
              <a:lnSpc>
                <a:spcPct val="17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r>
              <a:rPr lang="fr-FR" sz="3700" dirty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r>
              <a:rPr lang="fr-FR" sz="37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    </a:t>
            </a:r>
            <a:r>
              <a:rPr lang="fr-FR" sz="3700" dirty="0">
                <a:solidFill>
                  <a:srgbClr val="FFFF00"/>
                </a:solidFill>
                <a:latin typeface="Arial Black" panose="020B0A04020102020204" pitchFamily="34" charset="0"/>
              </a:rPr>
              <a:t>I</a:t>
            </a:r>
            <a:r>
              <a:rPr lang="fr-FR" sz="37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ls ont officié durant les différentes phases des championnats du niveau District jusqu’au Championnat de France</a:t>
            </a:r>
          </a:p>
          <a:p>
            <a:pPr marL="448056" indent="-384048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endParaRPr lang="fr-FR" sz="4500" dirty="0">
              <a:solidFill>
                <a:srgbClr val="C00000"/>
              </a:solidFill>
              <a:latin typeface="AR CENA" pitchFamily="2" charset="0"/>
              <a:cs typeface="Times New Roman" pitchFamily="18" charset="0"/>
            </a:endParaRPr>
          </a:p>
          <a:p>
            <a:pPr marL="448056" indent="-384048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r>
              <a:rPr lang="fr-FR" sz="3500" dirty="0">
                <a:solidFill>
                  <a:srgbClr val="C00000"/>
                </a:solidFill>
                <a:cs typeface="Arial" charset="0"/>
              </a:rPr>
              <a:t>	</a:t>
            </a:r>
            <a:r>
              <a:rPr lang="fr-FR" sz="1200" dirty="0" smtClean="0">
                <a:solidFill>
                  <a:srgbClr val="C00000"/>
                </a:solidFill>
                <a:cs typeface="Arial" charset="0"/>
              </a:rPr>
              <a:t>      </a:t>
            </a:r>
            <a:endParaRPr lang="fr-FR" sz="1200" dirty="0">
              <a:solidFill>
                <a:srgbClr val="C00000"/>
              </a:solidFill>
              <a:cs typeface="Arial" charset="0"/>
            </a:endParaRPr>
          </a:p>
          <a:p>
            <a:pPr marL="448056" indent="-384048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endParaRPr lang="fr-FR" sz="1400" b="1" dirty="0">
              <a:solidFill>
                <a:srgbClr val="C00000"/>
              </a:solidFill>
              <a:cs typeface="Times New Roman" pitchFamily="18" charset="0"/>
            </a:endParaRPr>
          </a:p>
          <a:p>
            <a:pPr marL="448056" indent="-384048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"/>
              <a:defRPr/>
            </a:pPr>
            <a:endParaRPr lang="fr-FR" sz="1400" dirty="0">
              <a:solidFill>
                <a:srgbClr val="C00000"/>
              </a:solidFill>
            </a:endParaRPr>
          </a:p>
        </p:txBody>
      </p:sp>
      <p:sp>
        <p:nvSpPr>
          <p:cNvPr id="123908" name="Rectangle 4"/>
          <p:cNvSpPr>
            <a:spLocks noGrp="1" noChangeArrowheads="1"/>
          </p:cNvSpPr>
          <p:nvPr>
            <p:ph type="title"/>
          </p:nvPr>
        </p:nvSpPr>
        <p:spPr>
          <a:xfrm>
            <a:off x="571472" y="142852"/>
            <a:ext cx="8162925" cy="701675"/>
          </a:xfrm>
        </p:spPr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484632" eaLnBrk="1" fontAlgn="auto" hangingPunct="1">
              <a:spcAft>
                <a:spcPts val="0"/>
              </a:spcAft>
              <a:defRPr/>
            </a:pPr>
            <a:r>
              <a:rPr lang="fr-FR" sz="3200" cap="all" dirty="0" smtClean="0">
                <a:ln w="0"/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  <a:latin typeface="Arial Rounded MT Bold" pitchFamily="34" charset="0"/>
                <a:cs typeface="Arial" charset="0"/>
              </a:rPr>
              <a:t> </a:t>
            </a:r>
            <a:r>
              <a:rPr lang="fr-FR" sz="3200" cap="all" dirty="0">
                <a:ln w="0"/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  <a:latin typeface="Arial Rounded MT Bold" pitchFamily="34" charset="0"/>
                <a:cs typeface="Arial" charset="0"/>
              </a:rPr>
              <a:t>JEUNES </a:t>
            </a:r>
            <a:r>
              <a:rPr lang="fr-FR" sz="3200" cap="all" dirty="0" smtClean="0">
                <a:ln w="0"/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  <a:latin typeface="Arial Rounded MT Bold" pitchFamily="34" charset="0"/>
                <a:cs typeface="Arial" charset="0"/>
              </a:rPr>
              <a:t> OFFICIELS  </a:t>
            </a:r>
            <a:r>
              <a:rPr lang="fr-FR" sz="3200" cap="all" dirty="0" err="1" smtClean="0">
                <a:ln w="0"/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  <a:latin typeface="Arial Rounded MT Bold" pitchFamily="34" charset="0"/>
                <a:cs typeface="Arial" charset="0"/>
              </a:rPr>
              <a:t>lycee</a:t>
            </a:r>
            <a:r>
              <a:rPr lang="fr-FR" sz="3200" cap="all" dirty="0" smtClean="0">
                <a:ln w="0"/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  <a:latin typeface="Arial Rounded MT Bold" pitchFamily="34" charset="0"/>
                <a:cs typeface="Arial" charset="0"/>
              </a:rPr>
              <a:t>  </a:t>
            </a:r>
            <a:r>
              <a:rPr lang="fr-FR" sz="3200" cap="all" dirty="0" err="1" smtClean="0">
                <a:ln w="0"/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  <a:latin typeface="Arial Rounded MT Bold" pitchFamily="34" charset="0"/>
                <a:cs typeface="Arial" charset="0"/>
              </a:rPr>
              <a:t>banville</a:t>
            </a:r>
            <a:r>
              <a:rPr lang="fr-FR" sz="3200" cap="all" dirty="0" smtClean="0">
                <a:ln w="0"/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  <a:latin typeface="Arial Rounded MT Bold" pitchFamily="34" charset="0"/>
                <a:cs typeface="Arial" charset="0"/>
              </a:rPr>
              <a:t> </a:t>
            </a:r>
            <a:endParaRPr lang="fr-FR" sz="3200" cap="all" dirty="0">
              <a:ln w="0"/>
              <a:solidFill>
                <a:srgbClr val="00B0F0"/>
              </a:solidFill>
              <a:effectLst>
                <a:reflection blurRad="12700" stA="50000" endPos="50000" dist="5000" dir="5400000" sy="-100000" rotWithShape="0"/>
              </a:effectLst>
              <a:latin typeface="Arial Rounded MT Bold" pitchFamily="34" charset="0"/>
              <a:cs typeface="Arial" charset="0"/>
            </a:endParaRPr>
          </a:p>
        </p:txBody>
      </p:sp>
    </p:spTree>
  </p:cSld>
  <p:clrMapOvr>
    <a:masterClrMapping/>
  </p:clrMapOvr>
  <p:transition spd="slow" advClick="0" advTm="6000">
    <p:pull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© Sander Duvillard SAN_156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956009"/>
            <a:ext cx="8280920" cy="5425319"/>
          </a:xfrm>
          <a:prstGeom prst="ellipse">
            <a:avLst/>
          </a:prstGeom>
          <a:ln w="635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ZoneTexte 3"/>
          <p:cNvSpPr txBox="1"/>
          <p:nvPr/>
        </p:nvSpPr>
        <p:spPr>
          <a:xfrm>
            <a:off x="251520" y="1412776"/>
            <a:ext cx="864096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FFFF00"/>
                </a:solidFill>
              </a:rPr>
              <a:t>l’AS </a:t>
            </a:r>
            <a:r>
              <a:rPr lang="fr-FR" sz="2000" dirty="0" smtClean="0">
                <a:solidFill>
                  <a:srgbClr val="FFFF00"/>
                </a:solidFill>
              </a:rPr>
              <a:t>du Lycée Banville compte </a:t>
            </a:r>
            <a:r>
              <a:rPr lang="fr-FR" sz="2000" dirty="0" smtClean="0">
                <a:solidFill>
                  <a:srgbClr val="FFFF00"/>
                </a:solidFill>
              </a:rPr>
              <a:t>depuis 3ans un peu plus </a:t>
            </a:r>
            <a:r>
              <a:rPr lang="fr-FR" sz="2000" dirty="0" smtClean="0">
                <a:solidFill>
                  <a:srgbClr val="FFFF00"/>
                </a:solidFill>
              </a:rPr>
              <a:t>de 50% </a:t>
            </a:r>
            <a:r>
              <a:rPr lang="fr-FR" sz="2000" dirty="0" smtClean="0">
                <a:solidFill>
                  <a:srgbClr val="FFFF00"/>
                </a:solidFill>
              </a:rPr>
              <a:t>de filles licenciées !</a:t>
            </a:r>
            <a:r>
              <a:rPr lang="fr-FR" sz="2000" dirty="0" smtClean="0">
                <a:solidFill>
                  <a:srgbClr val="FFFF00"/>
                </a:solidFill>
              </a:rPr>
              <a:t>Elles </a:t>
            </a:r>
            <a:r>
              <a:rPr lang="fr-FR" sz="2000" dirty="0" smtClean="0">
                <a:solidFill>
                  <a:srgbClr val="FFFF00"/>
                </a:solidFill>
              </a:rPr>
              <a:t>prennent toute leur place dans la dynamique de notre AS et pratiquent dans 6 sports collectifs (HB-VB-Rugby-FB à 11 &amp; Futsal Excellence-</a:t>
            </a:r>
            <a:r>
              <a:rPr lang="fr-FR" sz="2000" dirty="0" err="1" smtClean="0">
                <a:solidFill>
                  <a:srgbClr val="FFFF00"/>
                </a:solidFill>
              </a:rPr>
              <a:t>WaterPolo</a:t>
            </a:r>
            <a:r>
              <a:rPr lang="fr-FR" sz="2000" dirty="0" smtClean="0">
                <a:solidFill>
                  <a:srgbClr val="FFFF00"/>
                </a:solidFill>
              </a:rPr>
              <a:t>), dans les Sports de Raquettes (Tennis et Badminton) ainsi qu’en Natation, Athlétisme &amp; Cross, VTT, Raid Nature &amp; Musculation-Fitness.</a:t>
            </a:r>
          </a:p>
          <a:p>
            <a:r>
              <a:rPr lang="fr-FR" sz="2000" dirty="0" smtClean="0">
                <a:solidFill>
                  <a:srgbClr val="FFFF00"/>
                </a:solidFill>
              </a:rPr>
              <a:t>Certaines se sont également engagées dans les activités de Jeunes Officielles, Jeunes Organisateurs, Jeunes Coachs &amp; Jeunes </a:t>
            </a:r>
            <a:r>
              <a:rPr lang="fr-FR" sz="2000" dirty="0" smtClean="0">
                <a:solidFill>
                  <a:srgbClr val="FFFF00"/>
                </a:solidFill>
              </a:rPr>
              <a:t>Reporters</a:t>
            </a:r>
          </a:p>
          <a:p>
            <a:r>
              <a:rPr lang="fr-FR" sz="2000" dirty="0" smtClean="0">
                <a:solidFill>
                  <a:srgbClr val="FFFF00"/>
                </a:solidFill>
              </a:rPr>
              <a:t>Cet engagement a valu à l’AS d’être labélisée « Sport au Féminin » par la direction nationale de l’UNSS et notamment d’obtenir le 1</a:t>
            </a:r>
            <a:r>
              <a:rPr lang="fr-FR" sz="2000" baseline="30000" dirty="0" smtClean="0">
                <a:solidFill>
                  <a:srgbClr val="FFFF00"/>
                </a:solidFill>
              </a:rPr>
              <a:t>er</a:t>
            </a:r>
            <a:r>
              <a:rPr lang="fr-FR" sz="2000" dirty="0" smtClean="0">
                <a:solidFill>
                  <a:srgbClr val="FFFF00"/>
                </a:solidFill>
              </a:rPr>
              <a:t> prix en 2019/2020 , Prix qui doit être remis lors d’une cérémonie au Sénat en Mai/Juin 2021 prochain</a:t>
            </a:r>
            <a:endParaRPr lang="fr-FR" sz="2000" dirty="0">
              <a:solidFill>
                <a:srgbClr val="FFFF00"/>
              </a:solidFill>
            </a:endParaRP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512" y="116632"/>
            <a:ext cx="4320480" cy="1008112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fr-FR" sz="2800" b="1" i="0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 Rounded MT Bold" pitchFamily="34" charset="0"/>
                <a:cs typeface="Arial" charset="0"/>
              </a:rPr>
              <a:t>Le SPORT </a:t>
            </a:r>
            <a:r>
              <a:rPr lang="fr-FR" sz="2800" b="1" i="0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 Rounded MT Bold" pitchFamily="34" charset="0"/>
                <a:cs typeface="Arial" charset="0"/>
              </a:rPr>
              <a:t>au FEMININ </a:t>
            </a:r>
            <a:endParaRPr lang="fr-FR" sz="2800" b="1" cap="all" spc="0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rial Rounded MT Bold" pitchFamily="34" charset="0"/>
              <a:cs typeface="Arial" charset="0"/>
            </a:endParaRP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fr-FR" sz="28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 Rounded MT Bold" pitchFamily="34" charset="0"/>
                <a:cs typeface="Arial" charset="0"/>
              </a:rPr>
              <a:t>ANNEES 2018 à 2021</a:t>
            </a:r>
            <a:endParaRPr lang="fr-FR" sz="2800" b="1" i="0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rial Rounded MT Bold" pitchFamily="34" charset="0"/>
            </a:endParaRPr>
          </a:p>
        </p:txBody>
      </p:sp>
      <p:grpSp>
        <p:nvGrpSpPr>
          <p:cNvPr id="9" name="Groupe 8"/>
          <p:cNvGrpSpPr/>
          <p:nvPr/>
        </p:nvGrpSpPr>
        <p:grpSpPr>
          <a:xfrm>
            <a:off x="5076056" y="5517232"/>
            <a:ext cx="3689648" cy="1169368"/>
            <a:chOff x="162272" y="5517232"/>
            <a:chExt cx="3689648" cy="1169368"/>
          </a:xfrm>
        </p:grpSpPr>
        <p:pic>
          <p:nvPicPr>
            <p:cNvPr id="7" name="Image 6" descr="https://unss.ac-caen.fr/unss/wp-content/uploads/2015/01/VISUEL_LABELLISATION-FILLES-EGALITES_PIXEL-320x180.jpg"/>
            <p:cNvPicPr/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331640" y="5517232"/>
              <a:ext cx="2520280" cy="1152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Image 7" descr="470516-coupe-des-vainqueurs-d-39-or-vectoriel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2272" y="5517232"/>
              <a:ext cx="1169368" cy="1169368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 advClick="0" advTm="9000">
    <p:pull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Kiosque La Montagne Read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704" y="116632"/>
            <a:ext cx="5400600" cy="674136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5445224"/>
            <a:ext cx="8352928" cy="1440160"/>
          </a:xfr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EQUIPE de FOOT à 7 JUNIORS GARCONS CHAMPIONNE de France 2019</a:t>
            </a:r>
            <a:endParaRPr lang="fr-FR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5000">
    <p:pull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>
          <a:blip r:embed="rId3" cstate="print"/>
          <a:srcRect l="20891" t="16134" r="23329" b="10252"/>
          <a:stretch>
            <a:fillRect/>
          </a:stretch>
        </p:blipFill>
        <p:spPr bwMode="auto">
          <a:xfrm rot="328434">
            <a:off x="4433170" y="394648"/>
            <a:ext cx="4478941" cy="3342275"/>
          </a:xfrm>
          <a:prstGeom prst="rect">
            <a:avLst/>
          </a:prstGeom>
          <a:ln w="1905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Image 5" descr="CF FB Fem 2018 Affichag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5327961" y="3105087"/>
            <a:ext cx="2952573" cy="4176463"/>
          </a:xfrm>
          <a:prstGeom prst="rect">
            <a:avLst/>
          </a:prstGeom>
        </p:spPr>
      </p:pic>
      <p:pic>
        <p:nvPicPr>
          <p:cNvPr id="14" name="Image 13" descr="Composition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821254" y="-525109"/>
            <a:ext cx="3096345" cy="4379828"/>
          </a:xfrm>
          <a:prstGeom prst="rect">
            <a:avLst/>
          </a:prstGeom>
        </p:spPr>
      </p:pic>
      <p:pic>
        <p:nvPicPr>
          <p:cNvPr id="7" name="Image 6" descr="CF FB CG 2018 Affichag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3356992"/>
            <a:ext cx="4248472" cy="3205039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pull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20190918_1611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944630">
            <a:off x="6376040" y="4258525"/>
            <a:ext cx="1800200" cy="2400267"/>
          </a:xfrm>
          <a:prstGeom prst="rect">
            <a:avLst/>
          </a:prstGeom>
        </p:spPr>
      </p:pic>
      <p:pic>
        <p:nvPicPr>
          <p:cNvPr id="6" name="Image 5" descr="20181219_1611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6136" y="1988840"/>
            <a:ext cx="3072341" cy="2304256"/>
          </a:xfrm>
          <a:prstGeom prst="rect">
            <a:avLst/>
          </a:prstGeom>
        </p:spPr>
      </p:pic>
      <p:pic>
        <p:nvPicPr>
          <p:cNvPr id="8" name="Image 7" descr="© Sander Duvillard _SAN745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64156" y="188640"/>
            <a:ext cx="3072340" cy="1728192"/>
          </a:xfrm>
          <a:prstGeom prst="rect">
            <a:avLst/>
          </a:prstGeom>
        </p:spPr>
      </p:pic>
      <p:pic>
        <p:nvPicPr>
          <p:cNvPr id="9" name="Image 8" descr="© Sander Duvillard _SAN773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3284984"/>
            <a:ext cx="1872208" cy="3327181"/>
          </a:xfrm>
          <a:prstGeom prst="rect">
            <a:avLst/>
          </a:prstGeom>
        </p:spPr>
      </p:pic>
      <p:pic>
        <p:nvPicPr>
          <p:cNvPr id="10" name="Image 9" descr="DSC_397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55776" y="4581128"/>
            <a:ext cx="3020187" cy="2005945"/>
          </a:xfrm>
          <a:prstGeom prst="rect">
            <a:avLst/>
          </a:prstGeom>
        </p:spPr>
      </p:pic>
      <p:pic>
        <p:nvPicPr>
          <p:cNvPr id="11" name="Image 10" descr="29352295_601277446892249_1871519215523370250_o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57634">
            <a:off x="2760226" y="2635875"/>
            <a:ext cx="2814296" cy="1868893"/>
          </a:xfrm>
          <a:prstGeom prst="rect">
            <a:avLst/>
          </a:prstGeom>
        </p:spPr>
      </p:pic>
      <p:pic>
        <p:nvPicPr>
          <p:cNvPr id="12" name="Image 11" descr="Snapchat-112395352b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627784" y="116632"/>
            <a:ext cx="2952328" cy="2732698"/>
          </a:xfrm>
          <a:prstGeom prst="rect">
            <a:avLst/>
          </a:prstGeom>
        </p:spPr>
      </p:pic>
      <p:pic>
        <p:nvPicPr>
          <p:cNvPr id="15" name="Image 14" descr="20190919_102926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23528" y="404664"/>
            <a:ext cx="2049691" cy="273292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pull dir="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lar">
  <a:themeElements>
    <a:clrScheme name="Mylar">
      <a:dk1>
        <a:srgbClr val="000000"/>
      </a:dk1>
      <a:lt1>
        <a:srgbClr val="FFFFFF"/>
      </a:lt1>
      <a:dk2>
        <a:srgbClr val="656162"/>
      </a:dk2>
      <a:lt2>
        <a:srgbClr val="E0DACC"/>
      </a:lt2>
      <a:accent1>
        <a:srgbClr val="4A5A7A"/>
      </a:accent1>
      <a:accent2>
        <a:srgbClr val="F7BD40"/>
      </a:accent2>
      <a:accent3>
        <a:srgbClr val="975C00"/>
      </a:accent3>
      <a:accent4>
        <a:srgbClr val="754D41"/>
      </a:accent4>
      <a:accent5>
        <a:srgbClr val="838995"/>
      </a:accent5>
      <a:accent6>
        <a:srgbClr val="687B66"/>
      </a:accent6>
      <a:hlink>
        <a:srgbClr val="B5740B"/>
      </a:hlink>
      <a:folHlink>
        <a:srgbClr val="7483A0"/>
      </a:folHlink>
    </a:clrScheme>
    <a:fontScheme name="Mylar">
      <a:maj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ylar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25400" h="508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tint val="100000"/>
                <a:shade val="30000"/>
                <a:alpha val="100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lumMod val="80000"/>
              </a:schemeClr>
              <a:schemeClr val="phClr">
                <a:tint val="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TC101790491[[fn=Mylar]]</Template>
  <TotalTime>7851</TotalTime>
  <Words>157</Words>
  <Application>Microsoft Office PowerPoint</Application>
  <PresentationFormat>Affichage à l'écran (4:3)</PresentationFormat>
  <Paragraphs>29</Paragraphs>
  <Slides>12</Slides>
  <Notes>8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3" baseType="lpstr">
      <vt:lpstr>Mylar</vt:lpstr>
      <vt:lpstr>Diapositive 1</vt:lpstr>
      <vt:lpstr>Diapositive 2</vt:lpstr>
      <vt:lpstr>EVOLUTION DU NOMBRE DE LICENCIES DEPUIS 1991</vt:lpstr>
      <vt:lpstr>EVOLUTION DU % DE LICENCIES DEPUIS 1991 </vt:lpstr>
      <vt:lpstr> JEUNES  OFFICIELS  lycee  banville </vt:lpstr>
      <vt:lpstr>Diapositive 6</vt:lpstr>
      <vt:lpstr>EQUIPE de FOOT à 7 JUNIORS GARCONS CHAMPIONNE de France 2019</vt:lpstr>
      <vt:lpstr>Diapositive 8</vt:lpstr>
      <vt:lpstr>Diapositive 9</vt:lpstr>
      <vt:lpstr>Diapositive 10</vt:lpstr>
      <vt:lpstr>  </vt:lpstr>
      <vt:lpstr>Diapositive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BEAUFILS Jacques</dc:creator>
  <cp:lastModifiedBy>EFICOM</cp:lastModifiedBy>
  <cp:revision>1348</cp:revision>
  <cp:lastPrinted>1601-01-01T00:00:00Z</cp:lastPrinted>
  <dcterms:created xsi:type="dcterms:W3CDTF">2002-11-04T14:01:54Z</dcterms:created>
  <dcterms:modified xsi:type="dcterms:W3CDTF">2021-03-30T17:45:06Z</dcterms:modified>
</cp:coreProperties>
</file>